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ORB3004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>
              <a:defRPr b="1" cap="none" spc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2A3B-A1B6-402E-BCB0-5A4F6C4CBAF1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BCCCE-E7B7-4D19-8938-43B2433F29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2A3B-A1B6-402E-BCB0-5A4F6C4CBAF1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BCCCE-E7B7-4D19-8938-43B2433F29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2A3B-A1B6-402E-BCB0-5A4F6C4CBAF1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BCCCE-E7B7-4D19-8938-43B2433F29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2A3B-A1B6-402E-BCB0-5A4F6C4CBAF1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BCCCE-E7B7-4D19-8938-43B2433F29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2A3B-A1B6-402E-BCB0-5A4F6C4CBAF1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BCCCE-E7B7-4D19-8938-43B2433F29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2A3B-A1B6-402E-BCB0-5A4F6C4CBAF1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BCCCE-E7B7-4D19-8938-43B2433F29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2A3B-A1B6-402E-BCB0-5A4F6C4CBAF1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BCCCE-E7B7-4D19-8938-43B2433F29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2A3B-A1B6-402E-BCB0-5A4F6C4CBAF1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BCCCE-E7B7-4D19-8938-43B2433F29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2A3B-A1B6-402E-BCB0-5A4F6C4CBAF1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BCCCE-E7B7-4D19-8938-43B2433F29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2A3B-A1B6-402E-BCB0-5A4F6C4CBAF1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BCCCE-E7B7-4D19-8938-43B2433F29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42A3B-A1B6-402E-BCB0-5A4F6C4CBAF1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BCCCE-E7B7-4D19-8938-43B2433F29C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RB3004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42A3B-A1B6-402E-BCB0-5A4F6C4CBAF1}" type="datetimeFigureOut">
              <a:rPr lang="en-US" smtClean="0"/>
              <a:pPr/>
              <a:t>9/12/2012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FBCCCE-E7B7-4D19-8938-43B2433F29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1430"/>
          <a:gradFill>
            <a:gsLst>
              <a:gs pos="0">
                <a:schemeClr val="accent6">
                  <a:tint val="90000"/>
                  <a:satMod val="120000"/>
                </a:schemeClr>
              </a:gs>
              <a:gs pos="25000">
                <a:schemeClr val="accent6">
                  <a:tint val="93000"/>
                  <a:satMod val="120000"/>
                </a:schemeClr>
              </a:gs>
              <a:gs pos="50000">
                <a:schemeClr val="accent6">
                  <a:shade val="89000"/>
                  <a:satMod val="110000"/>
                </a:schemeClr>
              </a:gs>
              <a:gs pos="75000">
                <a:schemeClr val="accent6">
                  <a:tint val="93000"/>
                  <a:satMod val="120000"/>
                </a:schemeClr>
              </a:gs>
              <a:gs pos="100000">
                <a:schemeClr val="accent6">
                  <a:tint val="90000"/>
                  <a:satMod val="120000"/>
                </a:schemeClr>
              </a:gs>
            </a:gsLst>
            <a:lin ang="5400000"/>
          </a:gradFill>
          <a:effectLst>
            <a:outerShdw blurRad="80000" dist="40000" dir="5040000" algn="tl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Acceleration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Chapter 11 section 3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p. </a:t>
            </a:r>
            <a:r>
              <a:rPr lang="en-US" b="1" dirty="0" smtClean="0">
                <a:solidFill>
                  <a:schemeClr val="tx1"/>
                </a:solidFill>
              </a:rPr>
              <a:t>342-348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acceleration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705600" cy="4525963"/>
          </a:xfrm>
        </p:spPr>
        <p:txBody>
          <a:bodyPr/>
          <a:lstStyle/>
          <a:p>
            <a:r>
              <a:rPr lang="en-US" b="1" dirty="0" smtClean="0"/>
              <a:t>The rate of velocity change</a:t>
            </a:r>
          </a:p>
          <a:p>
            <a:r>
              <a:rPr lang="en-US" b="1" dirty="0" smtClean="0"/>
              <a:t>can be a change in speed, a change in direction or both</a:t>
            </a:r>
          </a:p>
          <a:p>
            <a:r>
              <a:rPr lang="en-US" b="1" dirty="0" smtClean="0"/>
              <a:t>Is a vector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 in speed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Can be positive (speeding up)</a:t>
            </a:r>
          </a:p>
          <a:p>
            <a:r>
              <a:rPr lang="en-US" b="1" dirty="0" smtClean="0"/>
              <a:t>Can be negative (slowing down)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Free fall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553200" cy="4525963"/>
          </a:xfrm>
        </p:spPr>
        <p:txBody>
          <a:bodyPr/>
          <a:lstStyle/>
          <a:p>
            <a:r>
              <a:rPr lang="en-US" b="1" dirty="0" smtClean="0"/>
              <a:t>objects in free fall are moving toward the Earth’s surface because of gravity only</a:t>
            </a:r>
          </a:p>
          <a:p>
            <a:r>
              <a:rPr lang="en-US" b="1" dirty="0" smtClean="0"/>
              <a:t>Falling objects have a constant acceleration</a:t>
            </a:r>
          </a:p>
          <a:p>
            <a:r>
              <a:rPr lang="en-US" b="1" dirty="0" smtClean="0"/>
              <a:t>Acceleration of free fall is 9.8 m/s</a:t>
            </a:r>
            <a:r>
              <a:rPr lang="en-US" b="1" baseline="30000" dirty="0" smtClean="0"/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Changes in direction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43600" cy="4525963"/>
          </a:xfrm>
        </p:spPr>
        <p:txBody>
          <a:bodyPr/>
          <a:lstStyle/>
          <a:p>
            <a:r>
              <a:rPr lang="en-US" b="1" dirty="0" smtClean="0"/>
              <a:t>Can accelerate even if speed does not change due to change in direction </a:t>
            </a:r>
          </a:p>
          <a:p>
            <a:r>
              <a:rPr lang="en-US" b="1" dirty="0" smtClean="0"/>
              <a:t>Example: carousel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Changes in both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477000" cy="4525963"/>
          </a:xfrm>
        </p:spPr>
        <p:txBody>
          <a:bodyPr/>
          <a:lstStyle/>
          <a:p>
            <a:r>
              <a:rPr lang="en-US" b="1" dirty="0" smtClean="0"/>
              <a:t>Examples: roller coater, driving a car on a curvy road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Constant acceleration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43600" cy="4525963"/>
          </a:xfrm>
        </p:spPr>
        <p:txBody>
          <a:bodyPr/>
          <a:lstStyle/>
          <a:p>
            <a:r>
              <a:rPr lang="en-US" b="1" dirty="0" smtClean="0"/>
              <a:t>Occurs when velocity is changing at a steady rate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Calculating acceleration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525963"/>
          </a:xfrm>
        </p:spPr>
        <p:txBody>
          <a:bodyPr>
            <a:normAutofit/>
          </a:bodyPr>
          <a:lstStyle/>
          <a:p>
            <a:r>
              <a:rPr lang="en-US" b="1" dirty="0" smtClean="0"/>
              <a:t>Acceleration = </a:t>
            </a:r>
            <a:r>
              <a:rPr lang="en-US" b="1" u="sng" dirty="0" smtClean="0"/>
              <a:t>change in velocity</a:t>
            </a:r>
            <a:r>
              <a:rPr lang="en-US" b="1" dirty="0" smtClean="0"/>
              <a:t>                            	                            total time</a:t>
            </a:r>
          </a:p>
          <a:p>
            <a:r>
              <a:rPr lang="en-US" b="1" dirty="0" smtClean="0"/>
              <a:t>a = </a:t>
            </a:r>
            <a:r>
              <a:rPr lang="el-GR" b="1" u="sng" dirty="0" smtClean="0">
                <a:latin typeface="Lucida Sans Unicode"/>
                <a:cs typeface="Lucida Sans Unicode"/>
              </a:rPr>
              <a:t>Δ</a:t>
            </a:r>
            <a:r>
              <a:rPr lang="en-US" b="1" u="sng" dirty="0" smtClean="0">
                <a:latin typeface="Lucida Sans Unicode"/>
                <a:cs typeface="Lucida Sans Unicode"/>
              </a:rPr>
              <a:t>v</a:t>
            </a:r>
            <a:r>
              <a:rPr lang="en-US" b="1" dirty="0" smtClean="0">
                <a:latin typeface="Lucida Sans Unicode"/>
                <a:cs typeface="Lucida Sans Unicode"/>
              </a:rPr>
              <a:t>                                                                	  t</a:t>
            </a:r>
          </a:p>
          <a:p>
            <a:r>
              <a:rPr lang="en-US" b="1" dirty="0" smtClean="0">
                <a:latin typeface="Lucida Sans Unicode"/>
                <a:cs typeface="Lucida Sans Unicode"/>
              </a:rPr>
              <a:t>a = </a:t>
            </a:r>
            <a:r>
              <a:rPr lang="en-US" b="1" u="sng" dirty="0" smtClean="0">
                <a:latin typeface="Lucida Sans Unicode"/>
                <a:cs typeface="Lucida Sans Unicode"/>
              </a:rPr>
              <a:t>final v – initial v</a:t>
            </a:r>
            <a:r>
              <a:rPr lang="en-US" b="1" dirty="0" smtClean="0">
                <a:latin typeface="Lucida Sans Unicode"/>
                <a:cs typeface="Lucida Sans Unicode"/>
              </a:rPr>
              <a:t>                                  	          time</a:t>
            </a:r>
          </a:p>
          <a:p>
            <a:r>
              <a:rPr lang="en-US" b="1" dirty="0" smtClean="0">
                <a:latin typeface="Lucida Sans Unicode"/>
                <a:cs typeface="Lucida Sans Unicode"/>
              </a:rPr>
              <a:t>a = </a:t>
            </a:r>
            <a:r>
              <a:rPr lang="en-US" b="1" u="sng" dirty="0" err="1" smtClean="0">
                <a:latin typeface="Lucida Sans Unicode"/>
                <a:cs typeface="Lucida Sans Unicode"/>
              </a:rPr>
              <a:t>v</a:t>
            </a:r>
            <a:r>
              <a:rPr lang="en-US" b="1" u="sng" baseline="-25000" dirty="0" err="1" smtClean="0">
                <a:latin typeface="Lucida Sans Unicode"/>
                <a:cs typeface="Lucida Sans Unicode"/>
              </a:rPr>
              <a:t>f</a:t>
            </a:r>
            <a:r>
              <a:rPr lang="en-US" b="1" u="sng" dirty="0" smtClean="0">
                <a:latin typeface="Lucida Sans Unicode"/>
                <a:cs typeface="Lucida Sans Unicode"/>
              </a:rPr>
              <a:t> – v</a:t>
            </a:r>
            <a:r>
              <a:rPr lang="en-US" b="1" u="sng" baseline="-25000" dirty="0" smtClean="0">
                <a:latin typeface="Lucida Sans Unicode"/>
                <a:cs typeface="Lucida Sans Unicode"/>
              </a:rPr>
              <a:t>i</a:t>
            </a:r>
            <a:r>
              <a:rPr lang="en-US" b="1" u="sng" dirty="0" smtClean="0">
                <a:latin typeface="Lucida Sans Unicode"/>
                <a:cs typeface="Lucida Sans Unicode"/>
              </a:rPr>
              <a:t> </a:t>
            </a:r>
            <a:r>
              <a:rPr lang="en-US" b="1" dirty="0" smtClean="0">
                <a:latin typeface="Lucida Sans Unicode"/>
                <a:cs typeface="Lucida Sans Unicode"/>
              </a:rPr>
              <a:t>                                                      	      t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Velocity-time graph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248400" cy="4525963"/>
          </a:xfrm>
        </p:spPr>
        <p:txBody>
          <a:bodyPr/>
          <a:lstStyle/>
          <a:p>
            <a:r>
              <a:rPr lang="en-US" b="1" dirty="0" smtClean="0"/>
              <a:t>Or speed-time graph</a:t>
            </a:r>
          </a:p>
          <a:p>
            <a:r>
              <a:rPr lang="en-US" b="1" dirty="0" smtClean="0"/>
              <a:t>Slope of line is acceleration</a:t>
            </a:r>
          </a:p>
          <a:p>
            <a:r>
              <a:rPr lang="en-US" b="1" dirty="0" smtClean="0"/>
              <a:t>Area under the curve is distance, or displacement</a:t>
            </a:r>
          </a:p>
          <a:p>
            <a:r>
              <a:rPr lang="en-US" b="1" dirty="0" smtClean="0"/>
              <a:t>Can be used to determine instantaneous acceleration</a:t>
            </a:r>
          </a:p>
          <a:p>
            <a:pPr lvl="1"/>
            <a:r>
              <a:rPr lang="en-US" b="1" dirty="0" smtClean="0"/>
              <a:t>How fast a velocity changes at a specific moment 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TP03000142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88B5FCC-28ED-4E7B-8229-0AA3C8256C7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TP030001422</Template>
  <TotalTime>162</TotalTime>
  <Words>163</Words>
  <Application>Microsoft Office PowerPoint</Application>
  <PresentationFormat>On-screen Show (4:3)</PresentationFormat>
  <Paragraphs>32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TP030001422</vt:lpstr>
      <vt:lpstr>Acceleration</vt:lpstr>
      <vt:lpstr>acceleration</vt:lpstr>
      <vt:lpstr>Change in speed</vt:lpstr>
      <vt:lpstr>Free fall</vt:lpstr>
      <vt:lpstr>Changes in direction</vt:lpstr>
      <vt:lpstr>Changes in both</vt:lpstr>
      <vt:lpstr>Constant acceleration</vt:lpstr>
      <vt:lpstr>Calculating acceleration</vt:lpstr>
      <vt:lpstr>Velocity-time graph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Acceleration</dc:title>
  <dc:subject/>
  <dc:creator>jfarris</dc:creator>
  <cp:keywords/>
  <dc:description/>
  <cp:lastModifiedBy>jfarris</cp:lastModifiedBy>
  <cp:revision>8</cp:revision>
  <dcterms:created xsi:type="dcterms:W3CDTF">2012-01-26T16:08:21Z</dcterms:created>
  <dcterms:modified xsi:type="dcterms:W3CDTF">2012-09-12T18:31:45Z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TC300014229990</vt:lpwstr>
  </property>
</Properties>
</file>